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5"/>
  </p:notesMasterIdLst>
  <p:sldIdLst>
    <p:sldId id="265" r:id="rId5"/>
    <p:sldId id="393" r:id="rId6"/>
    <p:sldId id="394" r:id="rId7"/>
    <p:sldId id="408" r:id="rId8"/>
    <p:sldId id="400" r:id="rId9"/>
    <p:sldId id="399" r:id="rId10"/>
    <p:sldId id="405" r:id="rId11"/>
    <p:sldId id="401" r:id="rId12"/>
    <p:sldId id="407" r:id="rId13"/>
    <p:sldId id="392" r:id="rId14"/>
  </p:sldIdLst>
  <p:sldSz cx="9144000" cy="5143500" type="screen16x9"/>
  <p:notesSz cx="6877050" cy="1000125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26AA"/>
    <a:srgbClr val="7426AA"/>
    <a:srgbClr val="742671"/>
    <a:srgbClr val="C90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71795" autoAdjust="0"/>
  </p:normalViewPr>
  <p:slideViewPr>
    <p:cSldViewPr snapToGrid="0" snapToObjects="1">
      <p:cViewPr varScale="1">
        <p:scale>
          <a:sx n="57" d="100"/>
          <a:sy n="57" d="100"/>
        </p:scale>
        <p:origin x="1248" y="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-18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5404" y="0"/>
            <a:ext cx="2980055" cy="501799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E6054948-F284-4456-B206-8C2BC55866C8}" type="datetimeFigureOut">
              <a:rPr lang="en-GB" smtClean="0"/>
              <a:t>20/10/2022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49363"/>
            <a:ext cx="60007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705" y="4813102"/>
            <a:ext cx="5501640" cy="3937992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5404" y="9499452"/>
            <a:ext cx="2980055" cy="501798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FE468470-BEC6-4DFF-8D24-283ABFC20B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51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05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0.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248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99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32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40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41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2034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468470-BEC6-4DFF-8D24-283ABFC20B9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601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15241" y="1986152"/>
            <a:ext cx="4101627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15241" y="2593508"/>
            <a:ext cx="4101627" cy="60221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81567" y="198594"/>
            <a:ext cx="3829050" cy="550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GB" dirty="0"/>
              <a:t>Title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381567" y="1132125"/>
            <a:ext cx="8401928" cy="3384957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626AA"/>
              </a:buClr>
              <a:buSzTx/>
              <a:buFont typeface="Arial"/>
              <a:buChar char="•"/>
              <a:tabLst/>
              <a:defRPr sz="1400" baseline="0">
                <a:latin typeface="Arial"/>
                <a:cs typeface="Arial"/>
              </a:defRPr>
            </a:lvl1pPr>
            <a:lvl2pPr>
              <a:defRPr sz="1400">
                <a:latin typeface="Arial"/>
                <a:cs typeface="Arial"/>
              </a:defRPr>
            </a:lvl2pPr>
            <a:lvl3pPr>
              <a:defRPr sz="1400">
                <a:latin typeface="Arial"/>
                <a:cs typeface="Arial"/>
              </a:defRPr>
            </a:lvl3pPr>
            <a:lvl4pPr>
              <a:defRPr sz="1400">
                <a:latin typeface="Arial"/>
                <a:cs typeface="Arial"/>
              </a:defRPr>
            </a:lvl4pPr>
            <a:lvl5pPr>
              <a:defRPr sz="1400">
                <a:latin typeface="Arial"/>
                <a:cs typeface="Arial"/>
              </a:defRPr>
            </a:lvl5pPr>
          </a:lstStyle>
          <a:p>
            <a:pPr lvl="0"/>
            <a:r>
              <a:rPr lang="en-GB" dirty="0"/>
              <a:t>  text</a:t>
            </a:r>
          </a:p>
          <a:p>
            <a:pPr lvl="0"/>
            <a:r>
              <a:rPr lang="en-GB" dirty="0"/>
              <a:t>  text</a:t>
            </a:r>
          </a:p>
          <a:p>
            <a:pPr lvl="0"/>
            <a:r>
              <a:rPr lang="en-GB" dirty="0"/>
              <a:t>  text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.coles1@asto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o.org/about-us/office/social-responsibility/environment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prme.org/" TargetMode="External"/><Relationship Id="rId3" Type="http://schemas.openxmlformats.org/officeDocument/2006/relationships/hyperlink" Target="https://enactus.org/" TargetMode="External"/><Relationship Id="rId7" Type="http://schemas.openxmlformats.org/officeDocument/2006/relationships/hyperlink" Target="https://sustainabilityreport.com/in-focu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engownawards.org/green-gown-awards-uk-ireland" TargetMode="External"/><Relationship Id="rId5" Type="http://schemas.openxmlformats.org/officeDocument/2006/relationships/hyperlink" Target="https://www.aston.ac.uk/about/our-values/environment" TargetMode="External"/><Relationship Id="rId4" Type="http://schemas.openxmlformats.org/officeDocument/2006/relationships/hyperlink" Target="https://www.sos-uk.org/projec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4E273-4456-44A6-9EDE-CF014F23B2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5241" y="1685043"/>
            <a:ext cx="4505675" cy="602218"/>
          </a:xfrm>
        </p:spPr>
        <p:txBody>
          <a:bodyPr/>
          <a:lstStyle/>
          <a:p>
            <a:r>
              <a:rPr lang="en-GB" dirty="0"/>
              <a:t>Education for Sustainability </a:t>
            </a:r>
          </a:p>
          <a:p>
            <a:r>
              <a:rPr lang="en-GB" dirty="0"/>
              <a:t>EIPTN 2022 Athens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7CD85D-47D2-48E9-A5E6-50CDBD8905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0373" y="3301185"/>
            <a:ext cx="5198907" cy="602218"/>
          </a:xfrm>
        </p:spPr>
        <p:txBody>
          <a:bodyPr/>
          <a:lstStyle/>
          <a:p>
            <a:r>
              <a:rPr lang="en-GB" sz="2400" dirty="0"/>
              <a:t>Caroline Coles, National Teacher Fellow</a:t>
            </a:r>
          </a:p>
          <a:p>
            <a:r>
              <a:rPr lang="en-GB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c.coles1@aston.ac.uk</a:t>
            </a:r>
            <a:endParaRPr lang="en-GB" sz="2400" dirty="0">
              <a:solidFill>
                <a:schemeClr val="bg1"/>
              </a:solidFill>
            </a:endParaRP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1ECACE-8305-4F70-9812-0161517B07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806" y="3142816"/>
            <a:ext cx="1602074" cy="80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A5B9580D-60CD-45BA-AE90-88799C099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006" y="4251960"/>
            <a:ext cx="2705994" cy="73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252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BC9F03-6C58-47E5-B01A-BA150292E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B92D-B419-4E37-BDB4-B2AF4CCD0B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67" y="1132125"/>
            <a:ext cx="8281170" cy="3812781"/>
          </a:xfrm>
        </p:spPr>
        <p:txBody>
          <a:bodyPr/>
          <a:lstStyle/>
          <a:p>
            <a:r>
              <a:rPr lang="en-GB" sz="2000" dirty="0"/>
              <a:t> EPO . </a:t>
            </a:r>
            <a:r>
              <a:rPr lang="en-GB" sz="2000" dirty="0">
                <a:hlinkClick r:id="rId3"/>
              </a:rPr>
              <a:t>https://www.epo.org/about-us/office/social-responsibility/environment.html</a:t>
            </a:r>
            <a:endParaRPr lang="en-GB" sz="2000" dirty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Bergvall-Kareborn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B. &amp;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Stahlbrost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A. (2009) Living Lab.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Journal of Innovation &amp;Regional Development</a:t>
            </a:r>
            <a:endParaRPr lang="en-GB" sz="2000" i="1" dirty="0"/>
          </a:p>
          <a:p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Graczyk</a:t>
            </a:r>
            <a:r>
              <a:rPr lang="en-US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P. (2015)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Embedding a Living Lab Approach at the University of Edinburgh. Edinburgh: The University of Edinburgh.</a:t>
            </a:r>
          </a:p>
          <a:p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Lave, J. </a:t>
            </a:r>
            <a:r>
              <a:rPr lang="en-US" alt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Wenger, E. (1991)</a:t>
            </a:r>
            <a:r>
              <a:rPr kumimoji="0" lang="en-US" altLang="en-US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Situated learning: Legitimate peripheral participation. 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Cambridge: Cambridge University Press</a:t>
            </a:r>
            <a:endParaRPr lang="en-GB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89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A36950-FE0C-44D4-83AC-1241D14D3B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98686" y="163015"/>
            <a:ext cx="6906337" cy="550862"/>
          </a:xfrm>
        </p:spPr>
        <p:txBody>
          <a:bodyPr/>
          <a:lstStyle/>
          <a:p>
            <a:r>
              <a:rPr lang="en-GB" dirty="0"/>
              <a:t>My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57856-86EC-43AD-A4CA-B2932923915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67" y="1132125"/>
            <a:ext cx="6019233" cy="3384957"/>
          </a:xfrm>
        </p:spPr>
        <p:txBody>
          <a:bodyPr/>
          <a:lstStyle/>
          <a:p>
            <a:pPr marL="457200" indent="-457200"/>
            <a:r>
              <a:rPr lang="en-GB" sz="2400" dirty="0"/>
              <a:t>Climate Change + Sustainable Development</a:t>
            </a:r>
          </a:p>
          <a:p>
            <a:pPr marL="457200" indent="-457200"/>
            <a:r>
              <a:rPr lang="en-GB" sz="2400" dirty="0"/>
              <a:t>The Challenge for HE: Education for Sustainable Development               (Advance HE/QAA 2021)</a:t>
            </a:r>
          </a:p>
          <a:p>
            <a:pPr marL="457200" indent="-457200"/>
            <a:r>
              <a:rPr lang="en-GB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Greece: The sixth national priority is “strengthening the protection and sustainable management of natural capital as a base for social prosperity”</a:t>
            </a:r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50107-559F-132A-CE25-EA00AE163E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6" r="28682" b="-3"/>
          <a:stretch/>
        </p:blipFill>
        <p:spPr>
          <a:xfrm>
            <a:off x="7054089" y="1132125"/>
            <a:ext cx="1913090" cy="1970998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  <p:pic>
        <p:nvPicPr>
          <p:cNvPr id="8" name="Picture 7" descr="A picture containing outdoor, ground, sky, rocky&#10;&#10;Description automatically generated">
            <a:extLst>
              <a:ext uri="{FF2B5EF4-FFF2-40B4-BE49-F238E27FC236}">
                <a16:creationId xmlns:a16="http://schemas.microsoft.com/office/drawing/2014/main" id="{BFA6E121-DB47-3BCE-26EA-954283965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996" y="3278458"/>
            <a:ext cx="2208405" cy="1236707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9E5E79F2-C817-C7FE-630C-6B87FF8DFB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9225" y="2178441"/>
            <a:ext cx="2029727" cy="133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4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47D7CF-7A6B-4461-BE62-FB96E56A7B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567" y="198594"/>
            <a:ext cx="7192940" cy="550862"/>
          </a:xfrm>
        </p:spPr>
        <p:txBody>
          <a:bodyPr/>
          <a:lstStyle/>
          <a:p>
            <a:r>
              <a:rPr lang="en-GB" dirty="0"/>
              <a:t>General Challenge to us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23A20-138A-40A8-9843-2C981AC707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67" y="1132125"/>
            <a:ext cx="5650933" cy="3384957"/>
          </a:xfrm>
        </p:spPr>
        <p:txBody>
          <a:bodyPr/>
          <a:lstStyle/>
          <a:p>
            <a:pPr marL="457200" indent="-457200"/>
            <a:r>
              <a:rPr lang="en-GB" sz="2400" dirty="0"/>
              <a:t>UNESCO 17 Sustainable Development Goals</a:t>
            </a:r>
          </a:p>
          <a:p>
            <a:pPr marL="457200" indent="-457200"/>
            <a:r>
              <a:rPr lang="en-GB" sz="2400" dirty="0"/>
              <a:t>European Patent Office</a:t>
            </a:r>
          </a:p>
          <a:p>
            <a:pPr marL="1200150" lvl="1" indent="-457200"/>
            <a:r>
              <a:rPr lang="en-GB" sz="2000" dirty="0"/>
              <a:t>Carbon neutrality by 2030</a:t>
            </a:r>
          </a:p>
          <a:p>
            <a:pPr marL="1200150" lvl="1" indent="-457200"/>
            <a:r>
              <a:rPr lang="en-GB" sz="2000" dirty="0"/>
              <a:t>Reviewing patent grant process</a:t>
            </a:r>
          </a:p>
          <a:p>
            <a:pPr marL="1200150" lvl="1" indent="-457200"/>
            <a:r>
              <a:rPr lang="en-GB" sz="2000" dirty="0"/>
              <a:t>Managing process – use of digital, waste management</a:t>
            </a:r>
          </a:p>
          <a:p>
            <a:pPr marL="457200" indent="-457200"/>
            <a:r>
              <a:rPr lang="en-GB" sz="2400" dirty="0" err="1"/>
              <a:t>Harokopio</a:t>
            </a:r>
            <a:r>
              <a:rPr lang="en-GB" sz="2400" dirty="0"/>
              <a:t> University </a:t>
            </a:r>
            <a:r>
              <a:rPr lang="en-GB" sz="2000" dirty="0"/>
              <a:t>– policies and masters course on sustainable tourism; sustainable urban development</a:t>
            </a:r>
          </a:p>
          <a:p>
            <a:pPr marL="1200150" lvl="1" indent="-457200"/>
            <a:endParaRPr lang="en-GB" sz="2800" dirty="0"/>
          </a:p>
        </p:txBody>
      </p:sp>
      <p:pic>
        <p:nvPicPr>
          <p:cNvPr id="5" name="Picture 4" descr="Chart, sunburst chart&#10;&#10;Description automatically generated">
            <a:extLst>
              <a:ext uri="{FF2B5EF4-FFF2-40B4-BE49-F238E27FC236}">
                <a16:creationId xmlns:a16="http://schemas.microsoft.com/office/drawing/2014/main" id="{5B91676D-578B-EC66-3203-4A2940A8D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296" y="1253285"/>
            <a:ext cx="2929354" cy="299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05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01F6B1-34C9-692D-370F-394E8E5FC2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Effect on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B262E-AF50-7D57-1648-6511EE211DF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/>
              <a:t> Changing rights </a:t>
            </a:r>
          </a:p>
          <a:p>
            <a:pPr lvl="1"/>
            <a:r>
              <a:rPr lang="en-GB" sz="2400" dirty="0"/>
              <a:t> Growth of Green Patents</a:t>
            </a:r>
          </a:p>
          <a:p>
            <a:r>
              <a:rPr lang="en-GB" sz="2400" dirty="0"/>
              <a:t> Conceptual framework of our teaching:</a:t>
            </a:r>
          </a:p>
          <a:p>
            <a:pPr lvl="1"/>
            <a:r>
              <a:rPr lang="en-GB" sz="2400" dirty="0"/>
              <a:t>IP successes</a:t>
            </a:r>
          </a:p>
          <a:p>
            <a:pPr lvl="2"/>
            <a:r>
              <a:rPr lang="en-GB" sz="2400" dirty="0"/>
              <a:t>Engagement with business</a:t>
            </a:r>
          </a:p>
          <a:p>
            <a:pPr lvl="2"/>
            <a:r>
              <a:rPr lang="en-GB" sz="2400" dirty="0"/>
              <a:t>Interdisciplinarity</a:t>
            </a:r>
          </a:p>
        </p:txBody>
      </p:sp>
    </p:spTree>
    <p:extLst>
      <p:ext uri="{BB962C8B-B14F-4D97-AF65-F5344CB8AC3E}">
        <p14:creationId xmlns:p14="http://schemas.microsoft.com/office/powerpoint/2010/main" val="395196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5ED94F-5EAA-4FDA-8941-883E74A049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566" y="198594"/>
            <a:ext cx="7162233" cy="550862"/>
          </a:xfrm>
        </p:spPr>
        <p:txBody>
          <a:bodyPr/>
          <a:lstStyle/>
          <a:p>
            <a:r>
              <a:rPr lang="en-GB" dirty="0"/>
              <a:t>The Living Lab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8F2D5D-F6E4-D022-54A7-28CA098B26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67" y="1132125"/>
            <a:ext cx="7067448" cy="3384957"/>
          </a:xfrm>
        </p:spPr>
        <p:txBody>
          <a:bodyPr/>
          <a:lstStyle/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GB" sz="2400" dirty="0"/>
              <a:t>Key principles </a:t>
            </a:r>
          </a:p>
          <a:p>
            <a:pPr marL="957263" lvl="1" indent="-214313">
              <a:buFont typeface="Arial" panose="020B0604020202020204" pitchFamily="34" charset="0"/>
              <a:buChar char="•"/>
            </a:pPr>
            <a:r>
              <a:rPr lang="en-GB" sz="2400" b="1" dirty="0"/>
              <a:t>Open to innovation</a:t>
            </a:r>
            <a:r>
              <a:rPr lang="en-GB" sz="2400" dirty="0"/>
              <a:t>, empowerment </a:t>
            </a:r>
          </a:p>
          <a:p>
            <a:pPr marL="957263" lvl="1" indent="-214313">
              <a:buFont typeface="Arial" panose="020B0604020202020204" pitchFamily="34" charset="0"/>
              <a:buChar char="•"/>
            </a:pPr>
            <a:r>
              <a:rPr lang="en-GB" sz="2400" dirty="0"/>
              <a:t>Stakeholder/ user/ student </a:t>
            </a:r>
            <a:r>
              <a:rPr lang="en-GB" sz="2400" b="1" dirty="0"/>
              <a:t>collaboration</a:t>
            </a:r>
          </a:p>
          <a:p>
            <a:pPr marL="957263" lvl="1" indent="-214313">
              <a:buFont typeface="Arial" panose="020B0604020202020204" pitchFamily="34" charset="0"/>
              <a:buChar char="•"/>
            </a:pPr>
            <a:r>
              <a:rPr lang="en-GB" sz="2400" dirty="0"/>
              <a:t>Engagement, often practice based</a:t>
            </a:r>
          </a:p>
          <a:p>
            <a:pPr marL="214313" indent="-214313" algn="l">
              <a:buFont typeface="Arial" panose="020B0604020202020204" pitchFamily="34" charset="0"/>
              <a:buChar char="•"/>
            </a:pPr>
            <a:r>
              <a:rPr lang="en-GB" sz="2400" dirty="0"/>
              <a:t>Linked with learning frameworks </a:t>
            </a:r>
          </a:p>
          <a:p>
            <a:pPr marL="957263" lvl="1" indent="-214313">
              <a:buFont typeface="Arial" panose="020B0604020202020204" pitchFamily="34" charset="0"/>
              <a:buChar char="•"/>
            </a:pPr>
            <a:r>
              <a:rPr lang="en-GB" sz="2400" dirty="0"/>
              <a:t>Interdisciplinary</a:t>
            </a:r>
          </a:p>
          <a:p>
            <a:pPr marL="957263" lvl="1" indent="-214313">
              <a:buFont typeface="Arial" panose="020B0604020202020204" pitchFamily="34" charset="0"/>
              <a:buChar char="•"/>
            </a:pPr>
            <a:r>
              <a:rPr lang="en-GB" sz="2400" dirty="0"/>
              <a:t>Experiential learning (Lave &amp; Wenger 1991)</a:t>
            </a:r>
          </a:p>
          <a:p>
            <a:pPr marL="957263" lvl="1" indent="-214313">
              <a:buFont typeface="Arial" panose="020B0604020202020204" pitchFamily="34" charset="0"/>
              <a:buChar char="•"/>
            </a:pPr>
            <a:r>
              <a:rPr lang="en-GB" sz="2400" dirty="0"/>
              <a:t>Open Innovation (</a:t>
            </a:r>
            <a:r>
              <a:rPr lang="en-GB" sz="2400" dirty="0" err="1"/>
              <a:t>Chesborough</a:t>
            </a:r>
            <a:r>
              <a:rPr lang="en-GB" sz="2400" dirty="0"/>
              <a:t>, 2009)</a:t>
            </a:r>
          </a:p>
          <a:p>
            <a:endParaRPr lang="en-GB" dirty="0"/>
          </a:p>
        </p:txBody>
      </p:sp>
      <p:pic>
        <p:nvPicPr>
          <p:cNvPr id="4" name="Picture 3" descr="Arrow&#10;&#10;Description automatically generated">
            <a:extLst>
              <a:ext uri="{FF2B5EF4-FFF2-40B4-BE49-F238E27FC236}">
                <a16:creationId xmlns:a16="http://schemas.microsoft.com/office/drawing/2014/main" id="{F2A173FE-1C9F-AD71-7E44-7D04A91A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996" y="1661532"/>
            <a:ext cx="1981780" cy="19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66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A737C3-7136-4068-B441-A5A8E7712B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567" y="198594"/>
            <a:ext cx="7336404" cy="550862"/>
          </a:xfrm>
        </p:spPr>
        <p:txBody>
          <a:bodyPr/>
          <a:lstStyle/>
          <a:p>
            <a:r>
              <a:rPr lang="en-GB" dirty="0"/>
              <a:t>Case Study 1: The Sports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B7BDE-0C85-43BA-9B64-BF6092CCB0A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6971" y="3009900"/>
            <a:ext cx="6731000" cy="1935006"/>
          </a:xfrm>
        </p:spPr>
        <p:txBody>
          <a:bodyPr/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SDG 13 Climate Action: premium on ticket price to fund tree planting schemes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SDG 12 Consumption: catering packaging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sz="2400" dirty="0"/>
              <a:t>SDG 11 Communities: education schemes  </a:t>
            </a:r>
          </a:p>
          <a:p>
            <a:endParaRPr lang="en-GB" sz="2400" dirty="0"/>
          </a:p>
        </p:txBody>
      </p:sp>
      <p:pic>
        <p:nvPicPr>
          <p:cNvPr id="5" name="Picture 4" descr="A group of men playing rugby&#10;&#10;Description automatically generated with medium confidence">
            <a:extLst>
              <a:ext uri="{FF2B5EF4-FFF2-40B4-BE49-F238E27FC236}">
                <a16:creationId xmlns:a16="http://schemas.microsoft.com/office/drawing/2014/main" id="{CF4D970E-03B9-A37B-06CE-81B0852E19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2"/>
          <a:stretch/>
        </p:blipFill>
        <p:spPr>
          <a:xfrm>
            <a:off x="1130300" y="1216273"/>
            <a:ext cx="2643468" cy="1548351"/>
          </a:xfrm>
          <a:custGeom>
            <a:avLst/>
            <a:gdLst/>
            <a:ahLst/>
            <a:cxnLst/>
            <a:rect l="l" t="t" r="r" b="b"/>
            <a:pathLst>
              <a:path w="8274669" h="3635025">
                <a:moveTo>
                  <a:pt x="540554" y="0"/>
                </a:moveTo>
                <a:lnTo>
                  <a:pt x="8274669" y="0"/>
                </a:lnTo>
                <a:lnTo>
                  <a:pt x="8274669" y="3635025"/>
                </a:lnTo>
                <a:lnTo>
                  <a:pt x="0" y="36350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6523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FD120F-2F52-F0EC-FBD4-58E8E87580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567" y="198594"/>
            <a:ext cx="5918872" cy="550862"/>
          </a:xfrm>
        </p:spPr>
        <p:txBody>
          <a:bodyPr/>
          <a:lstStyle/>
          <a:p>
            <a:r>
              <a:rPr lang="en-GB" dirty="0"/>
              <a:t>Case Study 2: The Vegan Café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335AB-2813-D6FA-7476-B2461BEB56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67" y="3162300"/>
            <a:ext cx="8401928" cy="1354782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Met Munch staff/student creation of vegan café on campus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Format for engagement –copyright, trade marks, recipes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/>
              <a:t>SDG 12 Reasonable consumption . Nutritionist </a:t>
            </a:r>
            <a:r>
              <a:rPr lang="en-GB" sz="2400" dirty="0" err="1"/>
              <a:t>Haleh</a:t>
            </a:r>
            <a:r>
              <a:rPr lang="en-GB" sz="2400" dirty="0"/>
              <a:t> </a:t>
            </a:r>
            <a:r>
              <a:rPr lang="en-GB" sz="2400" dirty="0" err="1"/>
              <a:t>Moravei</a:t>
            </a:r>
            <a:r>
              <a:rPr lang="en-GB" sz="2400" dirty="0"/>
              <a:t> cooks and serves food within a lesson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2400" dirty="0"/>
          </a:p>
          <a:p>
            <a:endParaRPr lang="en-GB" dirty="0"/>
          </a:p>
        </p:txBody>
      </p:sp>
      <p:pic>
        <p:nvPicPr>
          <p:cNvPr id="4" name="Picture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572C1DF-37B3-531B-58C1-7A508C885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8" r="1" b="3896"/>
          <a:stretch/>
        </p:blipFill>
        <p:spPr>
          <a:xfrm>
            <a:off x="739476" y="1125779"/>
            <a:ext cx="3121324" cy="182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360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58B1CD-8EE3-43AD-BE6C-9B563D3796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1566" y="198594"/>
            <a:ext cx="7803429" cy="550862"/>
          </a:xfrm>
        </p:spPr>
        <p:txBody>
          <a:bodyPr/>
          <a:lstStyle/>
          <a:p>
            <a:r>
              <a:rPr lang="en-GB" dirty="0"/>
              <a:t> What can we do : Build the Community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2B80C-A565-49F3-96F7-4FC86695F4A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565" y="1132125"/>
            <a:ext cx="7658463" cy="3384957"/>
          </a:xfrm>
        </p:spPr>
        <p:txBody>
          <a:bodyPr/>
          <a:lstStyle/>
          <a:p>
            <a:pPr marL="342900" indent="-342900"/>
            <a:r>
              <a:rPr lang="en-GB" sz="2400" dirty="0"/>
              <a:t>Students Organising for Sustainability UK (SOS)</a:t>
            </a:r>
          </a:p>
          <a:p>
            <a:pPr marL="342900" indent="-342900"/>
            <a:r>
              <a:rPr lang="en-US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Sustainability part of the @jiscmail.ac.uk community</a:t>
            </a:r>
            <a:endParaRPr lang="en-GB" sz="2400" dirty="0"/>
          </a:p>
          <a:p>
            <a:pPr marL="342900" indent="-342900"/>
            <a:r>
              <a:rPr lang="en-GB" sz="2400" dirty="0"/>
              <a:t>Review ESD guidance from QAA/Advance HE</a:t>
            </a:r>
          </a:p>
          <a:p>
            <a:pPr marL="342900" indent="-342900"/>
            <a:r>
              <a:rPr lang="en-GB" sz="2400" dirty="0"/>
              <a:t>Policy of your own university</a:t>
            </a:r>
          </a:p>
          <a:p>
            <a:pPr marL="342900" indent="-342900"/>
            <a:r>
              <a:rPr lang="en-GB" sz="2400" dirty="0"/>
              <a:t>Build our links with business and other stakeholders and consider Living Lab </a:t>
            </a:r>
          </a:p>
        </p:txBody>
      </p:sp>
    </p:spTree>
    <p:extLst>
      <p:ext uri="{BB962C8B-B14F-4D97-AF65-F5344CB8AC3E}">
        <p14:creationId xmlns:p14="http://schemas.microsoft.com/office/powerpoint/2010/main" val="2457513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1EFBF2-F64C-27FE-818A-39EEC4066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Further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83758-0CB5-E7CB-AFE7-B464372679E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https://enoll.org/</a:t>
            </a:r>
          </a:p>
          <a:p>
            <a:r>
              <a:rPr lang="en-GB" sz="24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https://enactus.org/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https://www.sos-uk.org/projects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https://www.aston.ac.uk/about/our-values/environment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Green Gown Awards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in Sport</a:t>
            </a: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PRME Initiative</a:t>
            </a:r>
            <a:endParaRPr lang="en-GB" sz="24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89541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5d156e6-ff2a-4927-b0cd-6757b970f33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sharepoint/v3/field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2668</TotalTime>
  <Words>457</Words>
  <Application>Microsoft Office PowerPoint</Application>
  <PresentationFormat>On-screen Show (16:9)</PresentationFormat>
  <Paragraphs>67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The ColesFamily</cp:lastModifiedBy>
  <cp:revision>158</cp:revision>
  <cp:lastPrinted>2021-10-22T11:56:55Z</cp:lastPrinted>
  <dcterms:created xsi:type="dcterms:W3CDTF">2010-04-12T23:12:02Z</dcterms:created>
  <dcterms:modified xsi:type="dcterms:W3CDTF">2022-10-20T07:02:48Z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